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1" r:id="rId3"/>
    <p:sldId id="263" r:id="rId4"/>
    <p:sldId id="264" r:id="rId5"/>
    <p:sldId id="280" r:id="rId6"/>
    <p:sldId id="267" r:id="rId7"/>
    <p:sldId id="330" r:id="rId8"/>
    <p:sldId id="268" r:id="rId9"/>
    <p:sldId id="331" r:id="rId10"/>
    <p:sldId id="271" r:id="rId11"/>
    <p:sldId id="269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A88BD4-63DB-675D-7DA1-A60810B37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A9DB3FF-5430-FC85-1631-DEB80487B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F1BA547-19EE-E416-A7FF-BED10E25C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1C8F-7B9A-49AF-8ADC-B57B551E5FDB}" type="datetimeFigureOut">
              <a:rPr lang="da-DK" smtClean="0"/>
              <a:t>01-04-2023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6EDB1A-57C3-2A5D-02F0-AC3B780A5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98114CD-14D8-508E-DEE5-0EF46752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D3F7-9ACE-40BE-81C6-75BAFECB75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6822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D122FE-F953-7747-F801-490B0CA73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B0D5052-DD42-774F-DBDA-5AF66FA44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410113D-B07C-024B-02A5-51E7B8E97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1C8F-7B9A-49AF-8ADC-B57B551E5FDB}" type="datetimeFigureOut">
              <a:rPr lang="da-DK" smtClean="0"/>
              <a:t>01-04-2023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0D4F96C-CB3C-F1F0-E114-CFF2EE483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39A8915-F93C-1257-5EC8-96E25D0F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D3F7-9ACE-40BE-81C6-75BAFECB75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0147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3CC992D-40E0-329B-AD77-8161CE78C6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BD00B43-E2EE-99E4-A1DB-FF6FE6394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66C1A0D-DD70-D8CC-9A51-8BF4F22C9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1C8F-7B9A-49AF-8ADC-B57B551E5FDB}" type="datetimeFigureOut">
              <a:rPr lang="da-DK" smtClean="0"/>
              <a:t>01-04-2023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FDEEB7B-248C-5310-EAE7-0F0AFF5E6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5DECBB6-E21F-E415-420B-8400C80C4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D3F7-9ACE-40BE-81C6-75BAFECB75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209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B27BF-7DEA-66A8-3489-84D7E7BB6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6E2690-0EAB-477A-5253-5EB26E383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B267318-6CA4-B4F2-D689-FE186B66D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1C8F-7B9A-49AF-8ADC-B57B551E5FDB}" type="datetimeFigureOut">
              <a:rPr lang="da-DK" smtClean="0"/>
              <a:t>01-04-2023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5E299F1-BE18-1389-92F2-5CDCA6EB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EA54769-BD68-EAF8-2632-0C83EB75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D3F7-9ACE-40BE-81C6-75BAFECB75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196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640BB6-55B6-ECEE-2E96-C3DBEE553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2067EEC-BDD5-29D3-55FD-C2D4197FD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EC62F4A-5672-0ED6-B14C-9D85C9268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1C8F-7B9A-49AF-8ADC-B57B551E5FDB}" type="datetimeFigureOut">
              <a:rPr lang="da-DK" smtClean="0"/>
              <a:t>01-04-2023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2D5B02B-10EE-6F85-7DC0-F0ED92BAE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785BA9E-1BE5-E99E-5D3B-CF8A25F7F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D3F7-9ACE-40BE-81C6-75BAFECB75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9548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1DEA08-F1A0-BFBC-2083-93E11CA30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D71E944-C8CB-F24C-2F70-636BFEBF15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532906E-A7F9-5E88-61E8-63A337B22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71F9F85-EACB-7B10-E743-051C31DC1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1C8F-7B9A-49AF-8ADC-B57B551E5FDB}" type="datetimeFigureOut">
              <a:rPr lang="da-DK" smtClean="0"/>
              <a:t>01-04-2023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A791AC9-BF15-475F-1C28-5FBFB3796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190D0F0-FED5-B652-FEAE-D5F03F51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D3F7-9ACE-40BE-81C6-75BAFECB75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360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71E235-4E27-A91E-1641-BBEAD1EA1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56295E9-2D86-10D9-73B9-FB1B67115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C11AE11-65AD-40F0-60A5-433D080FE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7EEBE9D-DD67-B0B7-04CE-69015DEA97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0BEC2E7-B0BE-E46A-149D-505D65CFF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C38F774-B9AB-419B-2F85-3182C6648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1C8F-7B9A-49AF-8ADC-B57B551E5FDB}" type="datetimeFigureOut">
              <a:rPr lang="da-DK" smtClean="0"/>
              <a:t>01-04-2023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DDDAE35-2AEE-BA61-A3AB-5011DA46C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9447902-D505-C84F-1A93-17B2CEEA6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D3F7-9ACE-40BE-81C6-75BAFECB75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427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5A5DD9-F1C9-163D-CC54-E7B449231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5C6CAAF-CC71-91CD-C6F5-0B1591A06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1C8F-7B9A-49AF-8ADC-B57B551E5FDB}" type="datetimeFigureOut">
              <a:rPr lang="da-DK" smtClean="0"/>
              <a:t>01-04-2023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8BAFEF2-6549-35B2-EA21-45B07A9E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9C45171-0775-9B7A-9098-14084879A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D3F7-9ACE-40BE-81C6-75BAFECB75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331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450DA03-719C-E23A-B7AC-7EB56849B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1C8F-7B9A-49AF-8ADC-B57B551E5FDB}" type="datetimeFigureOut">
              <a:rPr lang="da-DK" smtClean="0"/>
              <a:t>01-04-2023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B4DE0C4-35DD-B458-332B-286FA6577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4981E68-BC78-A1F9-2AD2-783BA581E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D3F7-9ACE-40BE-81C6-75BAFECB75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992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F2174C-807D-345D-1778-DF82BCE0B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B08DCA6-767F-E35B-9DEB-04F709324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8915E7C-B2DA-4361-A179-B7371C91D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9CA8C3A-E479-5EB6-B859-861AA7CEC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1C8F-7B9A-49AF-8ADC-B57B551E5FDB}" type="datetimeFigureOut">
              <a:rPr lang="da-DK" smtClean="0"/>
              <a:t>01-04-2023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DFD2B2C-8FE1-ADAD-536A-B912EEFE0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0053418-9BA5-0D34-538C-BC3454715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D3F7-9ACE-40BE-81C6-75BAFECB75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138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D32DD-8835-013E-1C9C-93D1FA716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5909028-F9BC-FF30-F35C-4603D35BA6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04A03AE-5505-510E-0F5E-B98D2848F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63A9F57-6A4F-2FC7-BA38-A8682D9DF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1C8F-7B9A-49AF-8ADC-B57B551E5FDB}" type="datetimeFigureOut">
              <a:rPr lang="da-DK" smtClean="0"/>
              <a:t>01-04-2023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A558B04-B9E9-B7BE-7C69-9A6216A3A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1C707B3-3148-E512-1DA6-A8166F06B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D3F7-9ACE-40BE-81C6-75BAFECB75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8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D3BEDA6-3E38-1FEE-91D1-DA0B1583A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DCD883F-3E32-23C0-8AF6-8D49F221E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35BE191-0E00-3CFC-A679-2E05CCAF5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21C8F-7B9A-49AF-8ADC-B57B551E5FDB}" type="datetimeFigureOut">
              <a:rPr lang="da-DK" smtClean="0"/>
              <a:t>01-04-2023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05EE1B8-54C7-E137-8B8B-0B6D4AD78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324674F-748B-1F94-253E-C5BAA22F92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3D3F7-9ACE-40BE-81C6-75BAFECB75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027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dirty="0">
                <a:solidFill>
                  <a:srgbClr val="CE3959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Årsberetning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37920" y="3759056"/>
            <a:ext cx="9966960" cy="1655762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For perioden fra Forældre og Fødsels generalforsamling den 26. marts 2022 til generalforsamlingen den 25. marts 2023</a:t>
            </a:r>
          </a:p>
          <a:p>
            <a:r>
              <a:rPr lang="da-DK" dirty="0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v. f</a:t>
            </a:r>
            <a:r>
              <a:rPr lang="da-DK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orkvinde </a:t>
            </a:r>
            <a:r>
              <a:rPr lang="da-DK" dirty="0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Mie Ryborg-Larsen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5078826"/>
            <a:ext cx="3300984" cy="127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38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rgbClr val="CE3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Medlemstilslutning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a-DK" sz="3600" dirty="0">
                <a:solidFill>
                  <a:srgbClr val="546071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471 medlemmer i alt (mod 355 i marts 2022). Heraf 104 (87 i marts 2022) støttemedlemmer</a:t>
            </a:r>
          </a:p>
          <a:p>
            <a:pPr>
              <a:lnSpc>
                <a:spcPct val="100000"/>
              </a:lnSpc>
            </a:pPr>
            <a:r>
              <a:rPr lang="da-DK" sz="3600" dirty="0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Stort udviklingspotentiale med 60.000 fødende årligt</a:t>
            </a:r>
          </a:p>
          <a:p>
            <a:pPr>
              <a:lnSpc>
                <a:spcPct val="100000"/>
              </a:lnSpc>
            </a:pPr>
            <a:r>
              <a:rPr lang="da-DK" sz="3600" dirty="0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Synlighed – sociale medier, nyhedsbreve og pjece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763" y="614518"/>
            <a:ext cx="2141728" cy="82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73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rgbClr val="CE3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Bestyrelsen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763" y="614518"/>
            <a:ext cx="2141728" cy="826775"/>
          </a:xfrm>
          <a:prstGeom prst="rect">
            <a:avLst/>
          </a:prstGeom>
        </p:spPr>
      </p:pic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C160E83-8CC4-CE11-E77A-21F9D35CD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da-DK" dirty="0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Fælles indsats</a:t>
            </a:r>
          </a:p>
          <a:p>
            <a:r>
              <a:rPr lang="da-DK" dirty="0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Individuelt bidrag</a:t>
            </a:r>
          </a:p>
          <a:p>
            <a:r>
              <a:rPr lang="da-DK" dirty="0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Stærk flok</a:t>
            </a:r>
          </a:p>
          <a:p>
            <a:r>
              <a:rPr lang="da-DK" dirty="0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samme båd</a:t>
            </a:r>
          </a:p>
          <a:p>
            <a:r>
              <a:rPr lang="da-DK" dirty="0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Vil du være med?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62289D72-D53E-40EC-C53D-FDB5810DF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2101988"/>
            <a:ext cx="7218680" cy="379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2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>
                <a:solidFill>
                  <a:srgbClr val="CE3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Forældre og Fødsel 50 år</a:t>
            </a:r>
          </a:p>
        </p:txBody>
      </p:sp>
      <p:pic>
        <p:nvPicPr>
          <p:cNvPr id="12" name="Pladsholder til indhold 11" descr="Et billede, der indeholder tekst&#10;&#10;Automatisk genereret beskrivelse">
            <a:extLst>
              <a:ext uri="{FF2B5EF4-FFF2-40B4-BE49-F238E27FC236}">
                <a16:creationId xmlns:a16="http://schemas.microsoft.com/office/drawing/2014/main" id="{01809024-D4FC-149A-3D5F-F2C615190B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868" y="1940081"/>
            <a:ext cx="3053532" cy="4071377"/>
          </a:xfrm>
        </p:spPr>
      </p:pic>
      <p:pic>
        <p:nvPicPr>
          <p:cNvPr id="10" name="Pladsholder til indhold 9" descr="Et billede, der indeholder tekst, taske, accessories/tilbehør&#10;&#10;Automatisk genereret beskrivelse">
            <a:extLst>
              <a:ext uri="{FF2B5EF4-FFF2-40B4-BE49-F238E27FC236}">
                <a16:creationId xmlns:a16="http://schemas.microsoft.com/office/drawing/2014/main" id="{918312E9-0963-CB95-3B78-E7CBFF6A60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47" y="1358842"/>
            <a:ext cx="2401245" cy="4772401"/>
          </a:xfr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763" y="614518"/>
            <a:ext cx="2141728" cy="826775"/>
          </a:xfrm>
          <a:prstGeom prst="rect">
            <a:avLst/>
          </a:prstGeom>
        </p:spPr>
      </p:pic>
      <p:sp>
        <p:nvSpPr>
          <p:cNvPr id="13" name="Pladsholder til indhold 2">
            <a:extLst>
              <a:ext uri="{FF2B5EF4-FFF2-40B4-BE49-F238E27FC236}">
                <a16:creationId xmlns:a16="http://schemas.microsoft.com/office/drawing/2014/main" id="{19A90735-BCFD-024E-A17A-E4C9A76446EA}"/>
              </a:ext>
            </a:extLst>
          </p:cNvPr>
          <p:cNvSpPr txBox="1">
            <a:spLocks/>
          </p:cNvSpPr>
          <p:nvPr/>
        </p:nvSpPr>
        <p:spPr>
          <a:xfrm>
            <a:off x="2758994" y="1690688"/>
            <a:ext cx="5197137" cy="1892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800" dirty="0">
                <a:solidFill>
                  <a:srgbClr val="546071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Foreningen blev stiftet i 1973 med det formål: </a:t>
            </a:r>
          </a:p>
          <a:p>
            <a:pPr marL="0" indent="0">
              <a:buNone/>
            </a:pPr>
            <a:r>
              <a:rPr lang="da-DK" sz="1800" i="1" dirty="0">
                <a:solidFill>
                  <a:srgbClr val="546071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”At arbejde for, at graviditet, fødsel og de første år efter fødslen kan blive både fysisk og psykisk tilfredsstillende for både forældre og barn”</a:t>
            </a:r>
            <a:endParaRPr lang="da-DK" sz="3200" i="1" dirty="0">
              <a:solidFill>
                <a:srgbClr val="54607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98B0FFD4-4EF8-0359-00B6-44D3708A6B21}"/>
              </a:ext>
            </a:extLst>
          </p:cNvPr>
          <p:cNvSpPr txBox="1">
            <a:spLocks/>
          </p:cNvSpPr>
          <p:nvPr/>
        </p:nvSpPr>
        <p:spPr>
          <a:xfrm>
            <a:off x="3743947" y="3863467"/>
            <a:ext cx="4004366" cy="1892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a-DK" sz="1800" dirty="0">
                <a:solidFill>
                  <a:srgbClr val="546071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En gruppe forældre fandt sammen om at fødslen havde værdi i sig selv - og nægtede at acceptere præmissen om at alt andet var ligegyldigt, så længe resultatet var et sundt og velskabt barn</a:t>
            </a:r>
            <a:endParaRPr lang="da-DK" sz="3200" i="1" dirty="0">
              <a:solidFill>
                <a:srgbClr val="54607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631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rgbClr val="CE3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Rettigheder til fødende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5853545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a-DK" b="1" dirty="0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Tidslinje</a:t>
            </a:r>
          </a:p>
          <a:p>
            <a:pPr lvl="1">
              <a:lnSpc>
                <a:spcPct val="120000"/>
              </a:lnSpc>
            </a:pPr>
            <a:r>
              <a:rPr lang="da-DK" dirty="0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Borgerforslag offentliggjort 8. februar 2021</a:t>
            </a:r>
          </a:p>
          <a:p>
            <a:pPr lvl="1">
              <a:lnSpc>
                <a:spcPct val="120000"/>
              </a:lnSpc>
            </a:pPr>
            <a:r>
              <a:rPr lang="da-DK" dirty="0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Sundhedsministeren lover nationale rettigheder og paradigmeskifte 12. februar 2021</a:t>
            </a:r>
          </a:p>
          <a:p>
            <a:pPr lvl="1">
              <a:lnSpc>
                <a:spcPct val="120000"/>
              </a:lnSpc>
            </a:pPr>
            <a:r>
              <a:rPr lang="da-DK" dirty="0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50.000 støtteunderskrifter 18. marts 2021</a:t>
            </a:r>
          </a:p>
          <a:p>
            <a:pPr lvl="1">
              <a:lnSpc>
                <a:spcPct val="120000"/>
              </a:lnSpc>
            </a:pPr>
            <a:r>
              <a:rPr lang="da-DK" dirty="0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Vedtaget af et bredt flertal i Folketinget (alle på nær Konservative og LA) 3. juni 2021</a:t>
            </a:r>
          </a:p>
          <a:p>
            <a:pPr lvl="1">
              <a:lnSpc>
                <a:spcPct val="120000"/>
              </a:lnSpc>
            </a:pPr>
            <a:r>
              <a:rPr lang="da-DK" dirty="0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Udspil til konkretisering af rettigheder, august 2021</a:t>
            </a:r>
          </a:p>
          <a:p>
            <a:pPr lvl="1">
              <a:lnSpc>
                <a:spcPct val="120000"/>
              </a:lnSpc>
            </a:pPr>
            <a:r>
              <a:rPr lang="da-DK" dirty="0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Finanslovsaftale om 475 mio. kr. med fokus på ”flere jordemødre og etablering af rettigheder til fødende”, 6. december 2021</a:t>
            </a:r>
          </a:p>
          <a:p>
            <a:pPr lvl="1">
              <a:lnSpc>
                <a:spcPct val="120000"/>
              </a:lnSpc>
            </a:pPr>
            <a:r>
              <a:rPr lang="da-DK" dirty="0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Aftale om en god start på livet maj 2022</a:t>
            </a:r>
          </a:p>
          <a:p>
            <a:pPr lvl="1">
              <a:lnSpc>
                <a:spcPct val="120000"/>
              </a:lnSpc>
            </a:pPr>
            <a:r>
              <a:rPr lang="da-DK" dirty="0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Debatindlæg i Politiken 6. juni 2022</a:t>
            </a:r>
          </a:p>
          <a:p>
            <a:pPr lvl="1">
              <a:lnSpc>
                <a:spcPct val="120000"/>
              </a:lnSpc>
            </a:pPr>
            <a:r>
              <a:rPr lang="da-DK" dirty="0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Foreningens fremtidige mål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763" y="614518"/>
            <a:ext cx="2141728" cy="826775"/>
          </a:xfrm>
          <a:prstGeom prst="rect">
            <a:avLst/>
          </a:prstGeom>
        </p:spPr>
      </p:pic>
      <p:pic>
        <p:nvPicPr>
          <p:cNvPr id="6" name="Billede 5" descr="Et billede, der indeholder tekst, person, træ, udendørs&#10;&#10;Automatisk genereret beskrivelse">
            <a:extLst>
              <a:ext uri="{FF2B5EF4-FFF2-40B4-BE49-F238E27FC236}">
                <a16:creationId xmlns:a16="http://schemas.microsoft.com/office/drawing/2014/main" id="{4A5269C0-DE76-D707-4636-5F7DF8EDB3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444" y="1710685"/>
            <a:ext cx="2330193" cy="2330193"/>
          </a:xfrm>
          <a:prstGeom prst="rect">
            <a:avLst/>
          </a:prstGeom>
        </p:spPr>
      </p:pic>
      <p:pic>
        <p:nvPicPr>
          <p:cNvPr id="8" name="Billede 7" descr="Et billede, der indeholder tekst, avis, skærmbillede&#10;&#10;Automatisk genereret beskrivelse">
            <a:extLst>
              <a:ext uri="{FF2B5EF4-FFF2-40B4-BE49-F238E27FC236}">
                <a16:creationId xmlns:a16="http://schemas.microsoft.com/office/drawing/2014/main" id="{6889E9A4-B135-F394-950A-29D8D87101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658" y="4170072"/>
            <a:ext cx="4410595" cy="2350192"/>
          </a:xfrm>
          <a:prstGeom prst="rect">
            <a:avLst/>
          </a:prstGeom>
        </p:spPr>
      </p:pic>
      <p:pic>
        <p:nvPicPr>
          <p:cNvPr id="10" name="Billede 9" descr="Et billede, der indeholder tekst&#10;&#10;Automatisk genereret beskrivelse">
            <a:extLst>
              <a:ext uri="{FF2B5EF4-FFF2-40B4-BE49-F238E27FC236}">
                <a16:creationId xmlns:a16="http://schemas.microsoft.com/office/drawing/2014/main" id="{5E1FBFA1-AD86-A51F-7290-88CD29D988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563" y="1522831"/>
            <a:ext cx="2330193" cy="233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70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rgbClr val="CE3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Ammerådgivningen</a:t>
            </a:r>
          </a:p>
        </p:txBody>
      </p:sp>
      <p:pic>
        <p:nvPicPr>
          <p:cNvPr id="7" name="Pladsholder til indhold 6" descr="Et billede, der indeholder tekst, person, indendørs, underbukser&#10;&#10;Automatisk genereret beskrivelse">
            <a:extLst>
              <a:ext uri="{FF2B5EF4-FFF2-40B4-BE49-F238E27FC236}">
                <a16:creationId xmlns:a16="http://schemas.microsoft.com/office/drawing/2014/main" id="{991E01C1-D4E0-FC3F-76F5-554B7771B9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56" y="2014991"/>
            <a:ext cx="3972606" cy="3972606"/>
          </a:xfrm>
        </p:spPr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62BD64FF-7518-CCCF-B9F9-7678B347B6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15000"/>
              </a:lnSpc>
            </a:pPr>
            <a:r>
              <a:rPr lang="da-DK" sz="1800" dirty="0">
                <a:solidFill>
                  <a:srgbClr val="546071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Forældre og Fødsels kerneydelse: Gratis, telefonisk ammerådgivning</a:t>
            </a:r>
          </a:p>
          <a:p>
            <a:pPr>
              <a:lnSpc>
                <a:spcPct val="115000"/>
              </a:lnSpc>
            </a:pPr>
            <a:r>
              <a:rPr lang="da-DK" sz="1800" dirty="0">
                <a:solidFill>
                  <a:srgbClr val="546071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Anerkendt </a:t>
            </a:r>
            <a:r>
              <a:rPr lang="da-DK" sz="1800" dirty="0">
                <a:solidFill>
                  <a:srgbClr val="546071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på </a:t>
            </a:r>
            <a:r>
              <a:rPr lang="da-DK" sz="1800" dirty="0" err="1">
                <a:solidFill>
                  <a:srgbClr val="546071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IBCLEs</a:t>
            </a:r>
            <a:r>
              <a:rPr lang="da-DK" sz="1800" dirty="0">
                <a:solidFill>
                  <a:srgbClr val="546071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liste over ”</a:t>
            </a:r>
            <a:r>
              <a:rPr lang="da-DK" sz="1800" dirty="0" err="1">
                <a:solidFill>
                  <a:srgbClr val="546071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breastfeeding</a:t>
            </a:r>
            <a:r>
              <a:rPr lang="da-DK" sz="1800" dirty="0">
                <a:solidFill>
                  <a:srgbClr val="546071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support </a:t>
            </a:r>
            <a:r>
              <a:rPr lang="da-DK" sz="1800" dirty="0" err="1">
                <a:solidFill>
                  <a:srgbClr val="546071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counsellor</a:t>
            </a:r>
            <a:r>
              <a:rPr lang="da-DK" sz="1800" dirty="0">
                <a:solidFill>
                  <a:srgbClr val="546071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”-organisationer</a:t>
            </a:r>
            <a:endParaRPr lang="da-DK" sz="1800" dirty="0">
              <a:solidFill>
                <a:srgbClr val="546071"/>
              </a:solidFill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  <a:p>
            <a:pPr>
              <a:lnSpc>
                <a:spcPct val="115000"/>
              </a:lnSpc>
            </a:pPr>
            <a:r>
              <a:rPr lang="da-DK" sz="1800" dirty="0">
                <a:solidFill>
                  <a:srgbClr val="546071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9</a:t>
            </a:r>
            <a:r>
              <a:rPr lang="da-DK" sz="1800" dirty="0">
                <a:solidFill>
                  <a:srgbClr val="546071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aktive ammerådgivere, heraf 1 på orlov og 2 ”vikarer” </a:t>
            </a:r>
          </a:p>
          <a:p>
            <a:pPr>
              <a:lnSpc>
                <a:spcPct val="115000"/>
              </a:lnSpc>
            </a:pPr>
            <a:r>
              <a:rPr lang="da-DK" sz="1800" dirty="0">
                <a:solidFill>
                  <a:srgbClr val="546071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Nyt tiltag: Supervision</a:t>
            </a:r>
            <a:endParaRPr lang="da-DK" sz="1800" dirty="0">
              <a:solidFill>
                <a:srgbClr val="546071"/>
              </a:solidFill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  <a:p>
            <a:pPr>
              <a:lnSpc>
                <a:spcPct val="115000"/>
              </a:lnSpc>
            </a:pPr>
            <a:r>
              <a:rPr lang="da-DK" sz="1800" dirty="0">
                <a:solidFill>
                  <a:srgbClr val="546071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Ny </a:t>
            </a:r>
            <a:r>
              <a:rPr lang="da-DK" sz="1800" dirty="0" err="1">
                <a:solidFill>
                  <a:srgbClr val="546071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ammerådgiveruddannelse</a:t>
            </a:r>
            <a:r>
              <a:rPr lang="da-DK" sz="1800" dirty="0">
                <a:solidFill>
                  <a:srgbClr val="546071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lanceret i efteråret 2022</a:t>
            </a:r>
            <a:endParaRPr lang="da-DK" sz="1800" dirty="0">
              <a:solidFill>
                <a:srgbClr val="546071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>
              <a:lnSpc>
                <a:spcPct val="115000"/>
              </a:lnSpc>
            </a:pPr>
            <a:r>
              <a:rPr lang="da-DK" sz="1800" dirty="0">
                <a:solidFill>
                  <a:srgbClr val="546071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25 aspiranter i gang!</a:t>
            </a:r>
            <a:endParaRPr lang="da-DK" sz="1800" dirty="0">
              <a:solidFill>
                <a:srgbClr val="546071"/>
              </a:solidFill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763" y="614518"/>
            <a:ext cx="2141728" cy="82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33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rgbClr val="CE3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Fokus på fødsler</a:t>
            </a:r>
            <a:r>
              <a:rPr lang="da-DK" dirty="0"/>
              <a:t>	</a:t>
            </a:r>
          </a:p>
        </p:txBody>
      </p:sp>
      <p:pic>
        <p:nvPicPr>
          <p:cNvPr id="10" name="Pladsholder til indhold 9" descr="Et billede, der indeholder tekst, person, flere/adskillige, folkemængde/publikum&#10;&#10;Automatisk genereret beskrivelse">
            <a:extLst>
              <a:ext uri="{FF2B5EF4-FFF2-40B4-BE49-F238E27FC236}">
                <a16:creationId xmlns:a16="http://schemas.microsoft.com/office/drawing/2014/main" id="{98E1AA6C-4664-E127-0D7F-9D27323A9B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83" y="1690686"/>
            <a:ext cx="4512680" cy="2542510"/>
          </a:xfr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763" y="614518"/>
            <a:ext cx="2141728" cy="826775"/>
          </a:xfrm>
          <a:prstGeom prst="rect">
            <a:avLst/>
          </a:prstGeom>
        </p:spPr>
      </p:pic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2A819DC2-E6B0-29A6-FCAD-379736CE2A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13614" cy="4351338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da-DK" dirty="0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Fødslen er omdrejningspunktet</a:t>
            </a:r>
          </a:p>
          <a:p>
            <a:pPr>
              <a:lnSpc>
                <a:spcPct val="100000"/>
              </a:lnSpc>
            </a:pPr>
            <a:r>
              <a:rPr lang="da-DK" dirty="0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Personlige beretninger</a:t>
            </a:r>
          </a:p>
          <a:p>
            <a:pPr>
              <a:lnSpc>
                <a:spcPct val="100000"/>
              </a:lnSpc>
            </a:pPr>
            <a:r>
              <a:rPr lang="da-DK" dirty="0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Informative opslag</a:t>
            </a:r>
          </a:p>
          <a:p>
            <a:pPr>
              <a:lnSpc>
                <a:spcPct val="100000"/>
              </a:lnSpc>
            </a:pPr>
            <a:r>
              <a:rPr lang="da-DK" dirty="0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Bedre fødsler på trods, kejsersnitfødsler, hjemmefødsler, frifødsler, for tidlige fødsler.</a:t>
            </a:r>
          </a:p>
          <a:p>
            <a:pPr>
              <a:lnSpc>
                <a:spcPct val="100000"/>
              </a:lnSpc>
            </a:pPr>
            <a:r>
              <a:rPr lang="da-DK" dirty="0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Ingen fødsler er forkerte</a:t>
            </a:r>
          </a:p>
          <a:p>
            <a:pPr>
              <a:lnSpc>
                <a:spcPct val="100000"/>
              </a:lnSpc>
            </a:pPr>
            <a:r>
              <a:rPr lang="da-DK" dirty="0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Blander os i debatten</a:t>
            </a:r>
          </a:p>
        </p:txBody>
      </p:sp>
      <p:pic>
        <p:nvPicPr>
          <p:cNvPr id="16" name="Billede 15" descr="Et billede, der indeholder diagram&#10;&#10;Automatisk genereret beskrivelse">
            <a:extLst>
              <a:ext uri="{FF2B5EF4-FFF2-40B4-BE49-F238E27FC236}">
                <a16:creationId xmlns:a16="http://schemas.microsoft.com/office/drawing/2014/main" id="{A0447893-8C4F-86CB-9C37-F0EBB6433C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186" y="4306118"/>
            <a:ext cx="2106614" cy="2106614"/>
          </a:xfrm>
          <a:prstGeom prst="rect">
            <a:avLst/>
          </a:prstGeom>
        </p:spPr>
      </p:pic>
      <p:pic>
        <p:nvPicPr>
          <p:cNvPr id="18" name="Billede 17" descr="Et billede, der indeholder tekst, person, skilt/tegn&#10;&#10;Automatisk genereret beskrivelse">
            <a:extLst>
              <a:ext uri="{FF2B5EF4-FFF2-40B4-BE49-F238E27FC236}">
                <a16:creationId xmlns:a16="http://schemas.microsoft.com/office/drawing/2014/main" id="{878B5606-34A8-2CC7-EDCB-0CA5AC0BF4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83" y="4306118"/>
            <a:ext cx="2106614" cy="210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27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rgbClr val="CE3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Repræsentation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690686"/>
            <a:ext cx="10515600" cy="473567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da-DK" dirty="0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Region Syddanmarks implementeringsudvalg for ny fødeplan</a:t>
            </a:r>
          </a:p>
          <a:p>
            <a:pPr>
              <a:lnSpc>
                <a:spcPct val="120000"/>
              </a:lnSpc>
            </a:pPr>
            <a:r>
              <a:rPr lang="da-DK" dirty="0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Center for Forældreskab – input til virtuelt forældre- og fødselsforberedelsesunivers ”FIF”, lanceret i november 2022 </a:t>
            </a:r>
          </a:p>
          <a:p>
            <a:pPr>
              <a:lnSpc>
                <a:spcPct val="120000"/>
              </a:lnSpc>
            </a:pPr>
            <a:r>
              <a:rPr lang="da-DK" dirty="0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Mødrehjælpens Netværk for ”En god start”, viden og erfaringsudveksling blandt organisationer på småbørnsområdet</a:t>
            </a:r>
          </a:p>
          <a:p>
            <a:pPr>
              <a:lnSpc>
                <a:spcPct val="120000"/>
              </a:lnSpc>
            </a:pPr>
            <a:r>
              <a:rPr lang="da-DK" dirty="0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 brugerrepræsentantpladser i Dansk Kvalitetsdatabase for fødsler under  RKKP (Regionernes kliniske kvalitetsudviklingsprogram), tværregional netværksorganisation, som giver viden til et bedre sundhedsvæsen gennem indsamling, analyse og vurdering af data. </a:t>
            </a:r>
          </a:p>
          <a:p>
            <a:pPr>
              <a:lnSpc>
                <a:spcPct val="120000"/>
              </a:lnSpc>
            </a:pPr>
            <a:r>
              <a:rPr lang="da-DK" dirty="0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Region Hovedstadens ”</a:t>
            </a:r>
            <a:r>
              <a:rPr lang="da-DK" dirty="0" err="1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Advisory</a:t>
            </a:r>
            <a:r>
              <a:rPr lang="da-DK" dirty="0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Board” for fødeområdet mhp. udvikling af ny fødeplan (udkast til fødeplan i høring indtil 5. april)</a:t>
            </a:r>
          </a:p>
          <a:p>
            <a:pPr>
              <a:lnSpc>
                <a:spcPct val="120000"/>
              </a:lnSpc>
            </a:pPr>
            <a:r>
              <a:rPr lang="da-DK" dirty="0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Deltagelse i workshops under Region Sjællands fødeplansudvalg (udkast til fødeplan i høring indtil 16. april) </a:t>
            </a:r>
          </a:p>
          <a:p>
            <a:pPr>
              <a:lnSpc>
                <a:spcPct val="120000"/>
              </a:lnSpc>
            </a:pPr>
            <a:r>
              <a:rPr lang="da-DK" dirty="0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Afgivet høringssvar til Region Nordjyllands nye fødeplan</a:t>
            </a:r>
          </a:p>
          <a:p>
            <a:pPr>
              <a:lnSpc>
                <a:spcPct val="120000"/>
              </a:lnSpc>
            </a:pPr>
            <a:r>
              <a:rPr lang="da-DK" dirty="0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Oplæg ”Tyk og gravid”</a:t>
            </a:r>
          </a:p>
          <a:p>
            <a:pPr>
              <a:lnSpc>
                <a:spcPct val="120000"/>
              </a:lnSpc>
            </a:pPr>
            <a:r>
              <a:rPr lang="da-DK" dirty="0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Paneldebat ”Fødslens dag”</a:t>
            </a:r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763" y="614518"/>
            <a:ext cx="2141728" cy="82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35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>
                <a:solidFill>
                  <a:srgbClr val="CE3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Travl sommer og vikarstop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7787640" cy="2512695"/>
          </a:xfrm>
        </p:spPr>
        <p:txBody>
          <a:bodyPr anchor="t">
            <a:normAutofit fontScale="92500" lnSpcReduction="10000"/>
          </a:bodyPr>
          <a:lstStyle/>
          <a:p>
            <a:r>
              <a:rPr lang="da-DK" dirty="0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95 ubesatte jordemoderstillinger i Region H. pr. 1. juli 2022</a:t>
            </a:r>
          </a:p>
          <a:p>
            <a:r>
              <a:rPr lang="da-DK" dirty="0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Kollaps på fødeafdelingen i Roskilde</a:t>
            </a:r>
          </a:p>
          <a:p>
            <a:r>
              <a:rPr lang="da-DK" dirty="0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Stop for brug af eksterne vikarer fra 1. januar i Region H. og Region Sjælland</a:t>
            </a:r>
          </a:p>
          <a:p>
            <a:r>
              <a:rPr lang="da-DK" dirty="0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Er det ansvarligt?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763" y="614518"/>
            <a:ext cx="2141728" cy="82677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BCB899A2-F15D-01F3-9032-7635E12DA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68719"/>
            <a:ext cx="7477760" cy="1924156"/>
          </a:xfrm>
          <a:prstGeom prst="rect">
            <a:avLst/>
          </a:prstGeom>
        </p:spPr>
      </p:pic>
      <p:pic>
        <p:nvPicPr>
          <p:cNvPr id="8" name="Billede 7" descr="Et billede, der indeholder tekst, avis, skærmbillede&#10;&#10;Automatisk genereret beskrivelse">
            <a:extLst>
              <a:ext uri="{FF2B5EF4-FFF2-40B4-BE49-F238E27FC236}">
                <a16:creationId xmlns:a16="http://schemas.microsoft.com/office/drawing/2014/main" id="{C2CE9418-7A5C-1ADD-D075-BC31A3562E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110" y="4482042"/>
            <a:ext cx="2010833" cy="2010833"/>
          </a:xfrm>
          <a:prstGeom prst="rect">
            <a:avLst/>
          </a:prstGeom>
        </p:spPr>
      </p:pic>
      <p:pic>
        <p:nvPicPr>
          <p:cNvPr id="12" name="Billede 11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ABB00E3-BA55-D6BE-EF8D-142317AAC6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109" y="1940081"/>
            <a:ext cx="2010833" cy="201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67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rgbClr val="CE3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Andre dagsordner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da-DK" dirty="0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Droppet NKA om igangsættelse af fødsler</a:t>
            </a:r>
          </a:p>
          <a:p>
            <a:r>
              <a:rPr lang="da-DK" dirty="0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Udvidet orlov til </a:t>
            </a:r>
            <a:r>
              <a:rPr lang="da-DK" dirty="0" err="1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flerlingefamilier</a:t>
            </a:r>
            <a:endParaRPr lang="da-DK" dirty="0">
              <a:solidFill>
                <a:srgbClr val="54607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da-DK" dirty="0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Gennembrud i forsikringssager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763" y="614518"/>
            <a:ext cx="2141728" cy="826775"/>
          </a:xfrm>
          <a:prstGeom prst="rect">
            <a:avLst/>
          </a:prstGeom>
        </p:spPr>
      </p:pic>
      <p:pic>
        <p:nvPicPr>
          <p:cNvPr id="6" name="Billede 5" descr="Et billede, der indeholder tekst, kvinde, person, hunkøn/kvinde&#10;&#10;Automatisk genereret beskrivelse">
            <a:extLst>
              <a:ext uri="{FF2B5EF4-FFF2-40B4-BE49-F238E27FC236}">
                <a16:creationId xmlns:a16="http://schemas.microsoft.com/office/drawing/2014/main" id="{9B977259-E568-DB05-3B84-07FA5C589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70" y="3554668"/>
            <a:ext cx="2239010" cy="2457935"/>
          </a:xfrm>
          <a:prstGeom prst="rect">
            <a:avLst/>
          </a:prstGeom>
        </p:spPr>
      </p:pic>
      <p:pic>
        <p:nvPicPr>
          <p:cNvPr id="8" name="Billede 7" descr="Et billede, der indeholder tekst, person, indendørs, baby&#10;&#10;Automatisk genereret beskrivelse">
            <a:extLst>
              <a:ext uri="{FF2B5EF4-FFF2-40B4-BE49-F238E27FC236}">
                <a16:creationId xmlns:a16="http://schemas.microsoft.com/office/drawing/2014/main" id="{2ABD96FE-F610-3F9B-8E13-8054FFD5C0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390" y="3521797"/>
            <a:ext cx="2482850" cy="2447539"/>
          </a:xfrm>
          <a:prstGeom prst="rect">
            <a:avLst/>
          </a:prstGeom>
        </p:spPr>
      </p:pic>
      <p:pic>
        <p:nvPicPr>
          <p:cNvPr id="10" name="Billede 9" descr="Et billede, der indeholder tekst&#10;&#10;Automatisk genereret beskrivelse">
            <a:extLst>
              <a:ext uri="{FF2B5EF4-FFF2-40B4-BE49-F238E27FC236}">
                <a16:creationId xmlns:a16="http://schemas.microsoft.com/office/drawing/2014/main" id="{B04126B7-A8FD-33F6-99F3-38F37D4028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910" y="3429000"/>
            <a:ext cx="2381250" cy="263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4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rgbClr val="CE3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Valg 2022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da-DK" dirty="0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Indsamling af partiernes holdning til fødeområdet</a:t>
            </a:r>
          </a:p>
          <a:p>
            <a:r>
              <a:rPr lang="da-DK" dirty="0">
                <a:solidFill>
                  <a:srgbClr val="546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Ny regering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763" y="614518"/>
            <a:ext cx="2141728" cy="826775"/>
          </a:xfrm>
          <a:prstGeom prst="rect">
            <a:avLst/>
          </a:prstGeom>
        </p:spPr>
      </p:pic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5180209-080A-A5CA-9624-1C382D971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240" y="2991058"/>
            <a:ext cx="5312571" cy="2993181"/>
          </a:xfrm>
          <a:prstGeom prst="rect">
            <a:avLst/>
          </a:prstGeom>
        </p:spPr>
      </p:pic>
      <p:pic>
        <p:nvPicPr>
          <p:cNvPr id="11" name="Billede 10" descr="Et billede, der indeholder tekst&#10;&#10;Automatisk genereret beskrivelse">
            <a:extLst>
              <a:ext uri="{FF2B5EF4-FFF2-40B4-BE49-F238E27FC236}">
                <a16:creationId xmlns:a16="http://schemas.microsoft.com/office/drawing/2014/main" id="{33B5A182-F713-4291-9C8C-D165D73808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2991058"/>
            <a:ext cx="2951480" cy="295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57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532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Poppins</vt:lpstr>
      <vt:lpstr>Poppins ExtraBold</vt:lpstr>
      <vt:lpstr>Office-tema</vt:lpstr>
      <vt:lpstr>Årsberetning</vt:lpstr>
      <vt:lpstr>Forældre og Fødsel 50 år</vt:lpstr>
      <vt:lpstr>Rettigheder til fødende</vt:lpstr>
      <vt:lpstr>Ammerådgivningen</vt:lpstr>
      <vt:lpstr>Fokus på fødsler </vt:lpstr>
      <vt:lpstr>Repræsentation </vt:lpstr>
      <vt:lpstr>Travl sommer og vikarstop</vt:lpstr>
      <vt:lpstr>Andre dagsordner</vt:lpstr>
      <vt:lpstr>Valg 2022</vt:lpstr>
      <vt:lpstr>Medlemstilslutning</vt:lpstr>
      <vt:lpstr>Bestyrelsen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Årsberetning</dc:title>
  <dc:creator>Mie Ryborg-Larsen</dc:creator>
  <cp:lastModifiedBy>Mie Ryborg-Larsen</cp:lastModifiedBy>
  <cp:revision>2</cp:revision>
  <dcterms:created xsi:type="dcterms:W3CDTF">2023-04-01T14:13:34Z</dcterms:created>
  <dcterms:modified xsi:type="dcterms:W3CDTF">2023-04-01T14:14:32Z</dcterms:modified>
</cp:coreProperties>
</file>